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78" r:id="rId7"/>
    <p:sldId id="279" r:id="rId8"/>
    <p:sldId id="286" r:id="rId9"/>
    <p:sldId id="288" r:id="rId10"/>
    <p:sldId id="280" r:id="rId11"/>
    <p:sldId id="290" r:id="rId12"/>
    <p:sldId id="289" r:id="rId13"/>
    <p:sldId id="258" r:id="rId14"/>
    <p:sldId id="287" r:id="rId15"/>
    <p:sldId id="281" r:id="rId16"/>
    <p:sldId id="284" r:id="rId17"/>
    <p:sldId id="291" r:id="rId18"/>
    <p:sldId id="29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655" autoAdjust="0"/>
  </p:normalViewPr>
  <p:slideViewPr>
    <p:cSldViewPr snapToGrid="0">
      <p:cViewPr varScale="1">
        <p:scale>
          <a:sx n="97" d="100"/>
          <a:sy n="97" d="100"/>
        </p:scale>
        <p:origin x="1110" y="90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919E0-76E2-9F00-AC0F-AE27363E9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66DB2-377A-B189-E940-73665A9B5D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84AB3-864A-C0A2-DC14-AA87F9481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8A718-5FE1-225E-517B-91AADD2B74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94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D65DF-3D92-0C78-357B-387409312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8004DD-9B81-57D1-7F0F-9041624321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1EF98E-E187-1C4A-E561-36DFAC445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EE52C-47BE-2B33-E418-5953CD396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215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58DEC-1626-0F1D-F6A9-76FBE0696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6F88E-CDE8-A8D4-F3B6-F26E151C6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AE6439-2D67-5062-671E-2DAF7F7D1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5C182-E644-F81B-35DE-5D846CB2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88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0E7AC-8BBD-A97E-E813-B01881098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8E1F78-1F90-FBA8-7530-5260005C7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C45E85-ADF5-E0B4-581A-BC81828257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5F9B1-BF42-A3DF-62A2-484E7AD5E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91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B7F6E-018E-FB28-A017-375733E0C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8D4174-9F4F-5807-E45F-57ABCF6C24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66CBE7-558D-027F-CFE6-C28049EE5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40E8C-BD8B-6394-B2F5-A22CAD692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54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32752-21F7-8E16-C394-24B551F78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9562AA-9D32-FA0F-6895-149817742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73763E-5249-D6AB-A524-4DB66CAA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94451-9452-8237-3003-4255DFB12E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27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3568F-FCFF-71B6-0324-54D8DDD94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D9022E-9A47-A311-2FA3-DB2932881D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F7E0D8-24F4-10D6-0E8E-78F6B5FFB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33FF0-8CB9-A317-A833-A78766AA6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826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he-IL"/>
              <a:t>לחץ על הסמל כדי להוסיף טבלה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ני תכנים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he-IL"/>
              <a:t>לחץ על הסמל כדי להוסיף טבלה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pPr algn="ctr"/>
            <a:r>
              <a:rPr lang="en-US" dirty="0" err="1"/>
              <a:t>MoIRE</a:t>
            </a:r>
            <a:r>
              <a:rPr lang="en-US" dirty="0"/>
              <a:t> ALGORITHM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68827"/>
          </a:xfrm>
        </p:spPr>
        <p:txBody>
          <a:bodyPr/>
          <a:lstStyle/>
          <a:p>
            <a:r>
              <a:rPr lang="en-US" dirty="0"/>
              <a:t>Results: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תמונה 5" descr="תמונה שמכילה עיגול, שרטוט, אומנות, עיצוב&#10;&#10;התיאור נוצר באופן אוטומטי">
            <a:extLst>
              <a:ext uri="{FF2B5EF4-FFF2-40B4-BE49-F238E27FC236}">
                <a16:creationId xmlns:a16="http://schemas.microsoft.com/office/drawing/2014/main" id="{3D58C168-C37E-BC13-D7FC-05096A0DE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"/>
          <a:stretch/>
        </p:blipFill>
        <p:spPr>
          <a:xfrm>
            <a:off x="3869431" y="2383070"/>
            <a:ext cx="3939524" cy="376398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09A8F3A8-05F3-CB52-BA4B-5C04FD86FB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955" y="2383070"/>
            <a:ext cx="4105597" cy="3763989"/>
          </a:xfrm>
          <a:prstGeom prst="rect">
            <a:avLst/>
          </a:prstGeom>
        </p:spPr>
      </p:pic>
      <p:pic>
        <p:nvPicPr>
          <p:cNvPr id="9" name="גרפיקה 8">
            <a:extLst>
              <a:ext uri="{FF2B5EF4-FFF2-40B4-BE49-F238E27FC236}">
                <a16:creationId xmlns:a16="http://schemas.microsoft.com/office/drawing/2014/main" id="{9338C60E-A959-02FF-756F-F617C7F8C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126" y="2443012"/>
            <a:ext cx="3593380" cy="3604775"/>
          </a:xfrm>
          <a:prstGeom prst="rect">
            <a:avLst/>
          </a:prstGeom>
        </p:spPr>
      </p:pic>
      <p:cxnSp>
        <p:nvCxnSpPr>
          <p:cNvPr id="11" name="מחבר ישר 10">
            <a:extLst>
              <a:ext uri="{FF2B5EF4-FFF2-40B4-BE49-F238E27FC236}">
                <a16:creationId xmlns:a16="http://schemas.microsoft.com/office/drawing/2014/main" id="{45D187AC-B077-E203-10C3-C4B84C84FB2F}"/>
              </a:ext>
            </a:extLst>
          </p:cNvPr>
          <p:cNvCxnSpPr/>
          <p:nvPr/>
        </p:nvCxnSpPr>
        <p:spPr>
          <a:xfrm>
            <a:off x="3869431" y="2462676"/>
            <a:ext cx="0" cy="7328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מחבר ישר 12">
            <a:extLst>
              <a:ext uri="{FF2B5EF4-FFF2-40B4-BE49-F238E27FC236}">
                <a16:creationId xmlns:a16="http://schemas.microsoft.com/office/drawing/2014/main" id="{C3D952E2-2763-6305-A37D-BB5FA71F3359}"/>
              </a:ext>
            </a:extLst>
          </p:cNvPr>
          <p:cNvCxnSpPr>
            <a:cxnSpLocks/>
          </p:cNvCxnSpPr>
          <p:nvPr/>
        </p:nvCxnSpPr>
        <p:spPr>
          <a:xfrm>
            <a:off x="3500284" y="2829080"/>
            <a:ext cx="7275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3FF7E49A-DD88-58C0-D516-B4A5BF8C5764}"/>
              </a:ext>
            </a:extLst>
          </p:cNvPr>
          <p:cNvCxnSpPr/>
          <p:nvPr/>
        </p:nvCxnSpPr>
        <p:spPr>
          <a:xfrm>
            <a:off x="7344697" y="2605548"/>
            <a:ext cx="7865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2406363B-B81C-8628-6D79-9B7414882ED8}"/>
              </a:ext>
            </a:extLst>
          </p:cNvPr>
          <p:cNvCxnSpPr/>
          <p:nvPr/>
        </p:nvCxnSpPr>
        <p:spPr>
          <a:xfrm>
            <a:off x="7349609" y="2767780"/>
            <a:ext cx="7865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DE895-61EC-0AA0-B075-B32CAB1B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55AC-0F84-628D-1AFD-345FA04D9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262" y="1610032"/>
            <a:ext cx="8908886" cy="435371"/>
          </a:xfrm>
        </p:spPr>
        <p:txBody>
          <a:bodyPr/>
          <a:lstStyle/>
          <a:p>
            <a:r>
              <a:rPr lang="en-US" dirty="0"/>
              <a:t>Is this enough?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0DB17E-068B-DE97-5C72-4346C447F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540FD1A-2566-6658-2178-59607E34676D}"/>
              </a:ext>
            </a:extLst>
          </p:cNvPr>
          <p:cNvSpPr txBox="1"/>
          <p:nvPr/>
        </p:nvSpPr>
        <p:spPr>
          <a:xfrm>
            <a:off x="5604387" y="4011561"/>
            <a:ext cx="5122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No, while for the cutting process this is the end but for a responsive UI the size of the file of high res curved polygonal shapes is immense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51DC8386-3B63-34D1-5D33-BAF25BED1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381" y="5125925"/>
            <a:ext cx="9454070" cy="76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5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68961"/>
            <a:ext cx="8420100" cy="1780860"/>
          </a:xfrm>
        </p:spPr>
        <p:txBody>
          <a:bodyPr/>
          <a:lstStyle/>
          <a:p>
            <a:r>
              <a:rPr lang="en-US" dirty="0"/>
              <a:t>Effective Method of reducing size and </a:t>
            </a:r>
            <a:r>
              <a:rPr lang="en-US" dirty="0" err="1"/>
              <a:t>INcreasing</a:t>
            </a:r>
            <a:r>
              <a:rPr lang="en-US" dirty="0"/>
              <a:t> additive-grid (Revealer) construction for Site use: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699" y="2797255"/>
            <a:ext cx="8904340" cy="464499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Interpolation into B-splines </a:t>
            </a:r>
            <a:r>
              <a:rPr lang="en-US" sz="1600" dirty="0">
                <a:sym typeface="Wingdings" panose="05000000000000000000" pitchFamily="2" charset="2"/>
              </a:rPr>
              <a:t> converting to cubic Bezier curves supported</a:t>
            </a:r>
            <a:br>
              <a:rPr lang="en-US" sz="1600" dirty="0">
                <a:sym typeface="Wingdings" panose="05000000000000000000" pitchFamily="2" charset="2"/>
              </a:rPr>
            </a:br>
            <a:r>
              <a:rPr lang="en-US" sz="1600" dirty="0">
                <a:sym typeface="Wingdings" panose="05000000000000000000" pitchFamily="2" charset="2"/>
              </a:rPr>
              <a:t>by </a:t>
            </a:r>
            <a:r>
              <a:rPr lang="en-US" sz="1600" dirty="0" err="1">
                <a:sym typeface="Wingdings" panose="05000000000000000000" pitchFamily="2" charset="2"/>
              </a:rPr>
              <a:t>Svg</a:t>
            </a:r>
            <a:r>
              <a:rPr lang="en-US" sz="1600" dirty="0">
                <a:sym typeface="Wingdings" panose="05000000000000000000" pitchFamily="2" charset="2"/>
              </a:rPr>
              <a:t> file format  reducing a 1000 points into sometimes..4.. 8. </a:t>
            </a:r>
            <a:endParaRPr lang="en-US" sz="1600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14034" y="3487210"/>
            <a:ext cx="3943627" cy="323426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Very effective for our need for rotate – copy – paste .. N times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8F6B2AE9-DDE4-FD99-A235-3B39EEE2148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143750" y="3054775"/>
            <a:ext cx="3943627" cy="3234264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/>
            <a:r>
              <a:rPr lang="en-US" dirty="0"/>
              <a:t>Smaller files for the server to return = faster site response!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תמונה 4" descr="תמונה שמכילה טקסט, צילום מסך, גופן, תוכנה&#10;&#10;התיאור נוצר באופן אוטומטי">
            <a:extLst>
              <a:ext uri="{FF2B5EF4-FFF2-40B4-BE49-F238E27FC236}">
                <a16:creationId xmlns:a16="http://schemas.microsoft.com/office/drawing/2014/main" id="{668D9F5D-E935-CE00-269D-0796C4EF9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68" y="4377553"/>
            <a:ext cx="10022256" cy="13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E07A905-8B37-D13F-25D3-1D3BCDB86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40501" y="2174236"/>
            <a:ext cx="3943627" cy="448989"/>
          </a:xfrm>
        </p:spPr>
        <p:txBody>
          <a:bodyPr/>
          <a:lstStyle/>
          <a:p>
            <a:r>
              <a:rPr lang="en-US" sz="11500" dirty="0"/>
              <a:t>Demo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8019" y="6437159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ACADA-C3C5-D4C4-242B-C8AAAAF85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2D9E7-4B26-68C8-3C99-DE65D7E4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75" name="מחבר חץ ישר 74">
            <a:extLst>
              <a:ext uri="{FF2B5EF4-FFF2-40B4-BE49-F238E27FC236}">
                <a16:creationId xmlns:a16="http://schemas.microsoft.com/office/drawing/2014/main" id="{9B8B5427-9AE0-CD66-64B3-B67255DBEA5D}"/>
              </a:ext>
            </a:extLst>
          </p:cNvPr>
          <p:cNvCxnSpPr>
            <a:cxnSpLocks/>
            <a:stCxn id="78" idx="2"/>
            <a:endCxn id="82" idx="0"/>
          </p:cNvCxnSpPr>
          <p:nvPr/>
        </p:nvCxnSpPr>
        <p:spPr>
          <a:xfrm flipH="1">
            <a:off x="8670688" y="1664039"/>
            <a:ext cx="1268170" cy="4873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מחבר חץ ישר 75">
            <a:extLst>
              <a:ext uri="{FF2B5EF4-FFF2-40B4-BE49-F238E27FC236}">
                <a16:creationId xmlns:a16="http://schemas.microsoft.com/office/drawing/2014/main" id="{0B6754F0-C642-6D21-B59B-0A25F447AC92}"/>
              </a:ext>
            </a:extLst>
          </p:cNvPr>
          <p:cNvCxnSpPr>
            <a:cxnSpLocks/>
            <a:endCxn id="79" idx="0"/>
          </p:cNvCxnSpPr>
          <p:nvPr/>
        </p:nvCxnSpPr>
        <p:spPr>
          <a:xfrm flipH="1">
            <a:off x="5101483" y="856492"/>
            <a:ext cx="1477645" cy="253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מחבר חץ ישר 76">
            <a:extLst>
              <a:ext uri="{FF2B5EF4-FFF2-40B4-BE49-F238E27FC236}">
                <a16:creationId xmlns:a16="http://schemas.microsoft.com/office/drawing/2014/main" id="{08D0833A-A3F0-1CE5-DD12-18450182FECD}"/>
              </a:ext>
            </a:extLst>
          </p:cNvPr>
          <p:cNvCxnSpPr>
            <a:cxnSpLocks/>
            <a:endCxn id="78" idx="0"/>
          </p:cNvCxnSpPr>
          <p:nvPr/>
        </p:nvCxnSpPr>
        <p:spPr>
          <a:xfrm>
            <a:off x="7718323" y="825132"/>
            <a:ext cx="2220535" cy="216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8" name="מלבן 77">
            <a:extLst>
              <a:ext uri="{FF2B5EF4-FFF2-40B4-BE49-F238E27FC236}">
                <a16:creationId xmlns:a16="http://schemas.microsoft.com/office/drawing/2014/main" id="{36A75477-6303-5565-8AF5-05DBE6D9E695}"/>
              </a:ext>
            </a:extLst>
          </p:cNvPr>
          <p:cNvSpPr/>
          <p:nvPr/>
        </p:nvSpPr>
        <p:spPr>
          <a:xfrm>
            <a:off x="9291158" y="1041739"/>
            <a:ext cx="1295400" cy="622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For production</a:t>
            </a:r>
          </a:p>
        </p:txBody>
      </p:sp>
      <p:sp>
        <p:nvSpPr>
          <p:cNvPr id="79" name="מלבן 78">
            <a:extLst>
              <a:ext uri="{FF2B5EF4-FFF2-40B4-BE49-F238E27FC236}">
                <a16:creationId xmlns:a16="http://schemas.microsoft.com/office/drawing/2014/main" id="{37A7AFFA-BC0F-0813-604B-164B7B3B3FEF}"/>
              </a:ext>
            </a:extLst>
          </p:cNvPr>
          <p:cNvSpPr/>
          <p:nvPr/>
        </p:nvSpPr>
        <p:spPr>
          <a:xfrm>
            <a:off x="4453783" y="1110226"/>
            <a:ext cx="1295400" cy="622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For site</a:t>
            </a:r>
          </a:p>
        </p:txBody>
      </p:sp>
      <p:cxnSp>
        <p:nvCxnSpPr>
          <p:cNvPr id="80" name="מחבר חץ ישר 79">
            <a:extLst>
              <a:ext uri="{FF2B5EF4-FFF2-40B4-BE49-F238E27FC236}">
                <a16:creationId xmlns:a16="http://schemas.microsoft.com/office/drawing/2014/main" id="{3839C812-F55A-1FF5-6A38-031F1E853A15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9938858" y="1664039"/>
            <a:ext cx="1215951" cy="4835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מלבן 80">
            <a:extLst>
              <a:ext uri="{FF2B5EF4-FFF2-40B4-BE49-F238E27FC236}">
                <a16:creationId xmlns:a16="http://schemas.microsoft.com/office/drawing/2014/main" id="{464F600D-1914-0CC2-D7A6-51AC9CDF49E5}"/>
              </a:ext>
            </a:extLst>
          </p:cNvPr>
          <p:cNvSpPr/>
          <p:nvPr/>
        </p:nvSpPr>
        <p:spPr>
          <a:xfrm>
            <a:off x="10507109" y="2147560"/>
            <a:ext cx="1295400" cy="622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Additive grid</a:t>
            </a:r>
          </a:p>
        </p:txBody>
      </p:sp>
      <p:sp>
        <p:nvSpPr>
          <p:cNvPr id="82" name="מלבן 81">
            <a:extLst>
              <a:ext uri="{FF2B5EF4-FFF2-40B4-BE49-F238E27FC236}">
                <a16:creationId xmlns:a16="http://schemas.microsoft.com/office/drawing/2014/main" id="{3A0996AA-4FC5-1C2F-0584-2EC99ECDB791}"/>
              </a:ext>
            </a:extLst>
          </p:cNvPr>
          <p:cNvSpPr/>
          <p:nvPr/>
        </p:nvSpPr>
        <p:spPr>
          <a:xfrm>
            <a:off x="8022988" y="2151431"/>
            <a:ext cx="1295400" cy="622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Cutting Grid</a:t>
            </a:r>
          </a:p>
        </p:txBody>
      </p:sp>
      <p:sp>
        <p:nvSpPr>
          <p:cNvPr id="83" name="מלבן 82">
            <a:extLst>
              <a:ext uri="{FF2B5EF4-FFF2-40B4-BE49-F238E27FC236}">
                <a16:creationId xmlns:a16="http://schemas.microsoft.com/office/drawing/2014/main" id="{6B6DEA25-F5C5-4FC3-A1C9-0C538108BD8D}"/>
              </a:ext>
            </a:extLst>
          </p:cNvPr>
          <p:cNvSpPr/>
          <p:nvPr/>
        </p:nvSpPr>
        <p:spPr>
          <a:xfrm>
            <a:off x="7857254" y="1386256"/>
            <a:ext cx="1030838" cy="3079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Input image</a:t>
            </a:r>
          </a:p>
        </p:txBody>
      </p:sp>
      <p:cxnSp>
        <p:nvCxnSpPr>
          <p:cNvPr id="84" name="מחבר חץ ישר 83">
            <a:extLst>
              <a:ext uri="{FF2B5EF4-FFF2-40B4-BE49-F238E27FC236}">
                <a16:creationId xmlns:a16="http://schemas.microsoft.com/office/drawing/2014/main" id="{8A26DD48-5B99-14AC-261A-2098AE2737FA}"/>
              </a:ext>
            </a:extLst>
          </p:cNvPr>
          <p:cNvCxnSpPr>
            <a:cxnSpLocks/>
            <a:stCxn id="83" idx="2"/>
            <a:endCxn id="82" idx="0"/>
          </p:cNvCxnSpPr>
          <p:nvPr/>
        </p:nvCxnSpPr>
        <p:spPr>
          <a:xfrm>
            <a:off x="8372673" y="1694231"/>
            <a:ext cx="298015" cy="45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5" name="מחבר חץ ישר 84">
            <a:extLst>
              <a:ext uri="{FF2B5EF4-FFF2-40B4-BE49-F238E27FC236}">
                <a16:creationId xmlns:a16="http://schemas.microsoft.com/office/drawing/2014/main" id="{F39D2114-37F6-D017-5F0B-FF4F5B88140E}"/>
              </a:ext>
            </a:extLst>
          </p:cNvPr>
          <p:cNvCxnSpPr>
            <a:cxnSpLocks/>
            <a:stCxn id="79" idx="2"/>
            <a:endCxn id="86" idx="0"/>
          </p:cNvCxnSpPr>
          <p:nvPr/>
        </p:nvCxnSpPr>
        <p:spPr>
          <a:xfrm flipH="1">
            <a:off x="4121389" y="1732526"/>
            <a:ext cx="980094" cy="397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6" name="מלבן 85">
            <a:extLst>
              <a:ext uri="{FF2B5EF4-FFF2-40B4-BE49-F238E27FC236}">
                <a16:creationId xmlns:a16="http://schemas.microsoft.com/office/drawing/2014/main" id="{BAE0CBE9-A23E-A717-F5DA-FF00C0B839F1}"/>
              </a:ext>
            </a:extLst>
          </p:cNvPr>
          <p:cNvSpPr/>
          <p:nvPr/>
        </p:nvSpPr>
        <p:spPr>
          <a:xfrm>
            <a:off x="3473689" y="2129545"/>
            <a:ext cx="1295400" cy="622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Additive grid</a:t>
            </a:r>
          </a:p>
        </p:txBody>
      </p:sp>
      <p:cxnSp>
        <p:nvCxnSpPr>
          <p:cNvPr id="87" name="מחבר חץ ישר 86">
            <a:extLst>
              <a:ext uri="{FF2B5EF4-FFF2-40B4-BE49-F238E27FC236}">
                <a16:creationId xmlns:a16="http://schemas.microsoft.com/office/drawing/2014/main" id="{A1A6B9CE-3A7C-9D9D-E21F-B8F68438CF29}"/>
              </a:ext>
            </a:extLst>
          </p:cNvPr>
          <p:cNvCxnSpPr>
            <a:cxnSpLocks/>
            <a:endCxn id="88" idx="3"/>
          </p:cNvCxnSpPr>
          <p:nvPr/>
        </p:nvCxnSpPr>
        <p:spPr>
          <a:xfrm flipH="1">
            <a:off x="10586558" y="2481333"/>
            <a:ext cx="239712" cy="885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מלבן 87">
            <a:extLst>
              <a:ext uri="{FF2B5EF4-FFF2-40B4-BE49-F238E27FC236}">
                <a16:creationId xmlns:a16="http://schemas.microsoft.com/office/drawing/2014/main" id="{845A10F3-9AD8-6421-93C7-C070A73AF59C}"/>
              </a:ext>
            </a:extLst>
          </p:cNvPr>
          <p:cNvSpPr/>
          <p:nvPr/>
        </p:nvSpPr>
        <p:spPr>
          <a:xfrm>
            <a:off x="4455633" y="3172891"/>
            <a:ext cx="6130925" cy="3874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Curve calculation</a:t>
            </a:r>
          </a:p>
        </p:txBody>
      </p:sp>
      <p:cxnSp>
        <p:nvCxnSpPr>
          <p:cNvPr id="89" name="מחבר חץ ישר 88">
            <a:extLst>
              <a:ext uri="{FF2B5EF4-FFF2-40B4-BE49-F238E27FC236}">
                <a16:creationId xmlns:a16="http://schemas.microsoft.com/office/drawing/2014/main" id="{103E906A-3A91-FAA4-9DF6-3B78432B3F9B}"/>
              </a:ext>
            </a:extLst>
          </p:cNvPr>
          <p:cNvCxnSpPr>
            <a:cxnSpLocks/>
            <a:stCxn id="82" idx="2"/>
            <a:endCxn id="88" idx="0"/>
          </p:cNvCxnSpPr>
          <p:nvPr/>
        </p:nvCxnSpPr>
        <p:spPr>
          <a:xfrm flipH="1">
            <a:off x="7521096" y="2773731"/>
            <a:ext cx="1149592" cy="399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מחבר חץ ישר 89">
            <a:extLst>
              <a:ext uri="{FF2B5EF4-FFF2-40B4-BE49-F238E27FC236}">
                <a16:creationId xmlns:a16="http://schemas.microsoft.com/office/drawing/2014/main" id="{89ABA3AD-02AA-7F24-13D5-C1CA68065B1D}"/>
              </a:ext>
            </a:extLst>
          </p:cNvPr>
          <p:cNvCxnSpPr>
            <a:cxnSpLocks/>
            <a:stCxn id="86" idx="2"/>
            <a:endCxn id="88" idx="1"/>
          </p:cNvCxnSpPr>
          <p:nvPr/>
        </p:nvCxnSpPr>
        <p:spPr>
          <a:xfrm>
            <a:off x="4121389" y="2751845"/>
            <a:ext cx="334244" cy="614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מחבר חץ ישר 90">
            <a:extLst>
              <a:ext uri="{FF2B5EF4-FFF2-40B4-BE49-F238E27FC236}">
                <a16:creationId xmlns:a16="http://schemas.microsoft.com/office/drawing/2014/main" id="{7D4D2F85-7BB0-2CEC-A0BC-E3629E11460C}"/>
              </a:ext>
            </a:extLst>
          </p:cNvPr>
          <p:cNvCxnSpPr>
            <a:cxnSpLocks/>
            <a:stCxn id="88" idx="1"/>
            <a:endCxn id="92" idx="0"/>
          </p:cNvCxnSpPr>
          <p:nvPr/>
        </p:nvCxnSpPr>
        <p:spPr>
          <a:xfrm flipH="1">
            <a:off x="4137742" y="3366617"/>
            <a:ext cx="317891" cy="450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2" name="מלבן 91">
            <a:extLst>
              <a:ext uri="{FF2B5EF4-FFF2-40B4-BE49-F238E27FC236}">
                <a16:creationId xmlns:a16="http://schemas.microsoft.com/office/drawing/2014/main" id="{6DDD849E-3A36-9710-EB60-B54D853D5BA0}"/>
              </a:ext>
            </a:extLst>
          </p:cNvPr>
          <p:cNvSpPr/>
          <p:nvPr/>
        </p:nvSpPr>
        <p:spPr>
          <a:xfrm>
            <a:off x="3490042" y="3817237"/>
            <a:ext cx="1295400" cy="4540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Interpolation into b-spline</a:t>
            </a:r>
          </a:p>
        </p:txBody>
      </p:sp>
      <p:sp>
        <p:nvSpPr>
          <p:cNvPr id="93" name="מלבן 92">
            <a:extLst>
              <a:ext uri="{FF2B5EF4-FFF2-40B4-BE49-F238E27FC236}">
                <a16:creationId xmlns:a16="http://schemas.microsoft.com/office/drawing/2014/main" id="{5B56C0F5-E30F-AFC6-06BB-202B07A6F036}"/>
              </a:ext>
            </a:extLst>
          </p:cNvPr>
          <p:cNvSpPr/>
          <p:nvPr/>
        </p:nvSpPr>
        <p:spPr>
          <a:xfrm>
            <a:off x="3473689" y="4759193"/>
            <a:ext cx="1295400" cy="4540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Separate to Bezier curves</a:t>
            </a:r>
          </a:p>
        </p:txBody>
      </p:sp>
      <p:cxnSp>
        <p:nvCxnSpPr>
          <p:cNvPr id="94" name="מחבר חץ ישר 93">
            <a:extLst>
              <a:ext uri="{FF2B5EF4-FFF2-40B4-BE49-F238E27FC236}">
                <a16:creationId xmlns:a16="http://schemas.microsoft.com/office/drawing/2014/main" id="{4283F862-93B1-BCBA-ED5D-F4E38CB8CA97}"/>
              </a:ext>
            </a:extLst>
          </p:cNvPr>
          <p:cNvCxnSpPr>
            <a:cxnSpLocks/>
            <a:stCxn id="92" idx="2"/>
            <a:endCxn id="93" idx="0"/>
          </p:cNvCxnSpPr>
          <p:nvPr/>
        </p:nvCxnSpPr>
        <p:spPr>
          <a:xfrm flipH="1">
            <a:off x="4121389" y="4271262"/>
            <a:ext cx="16353" cy="487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5" name="מלבן 94">
            <a:extLst>
              <a:ext uri="{FF2B5EF4-FFF2-40B4-BE49-F238E27FC236}">
                <a16:creationId xmlns:a16="http://schemas.microsoft.com/office/drawing/2014/main" id="{CA121FDD-7B4C-DE2E-4A45-C67836E5BE93}"/>
              </a:ext>
            </a:extLst>
          </p:cNvPr>
          <p:cNvSpPr/>
          <p:nvPr/>
        </p:nvSpPr>
        <p:spPr>
          <a:xfrm>
            <a:off x="3490042" y="5568387"/>
            <a:ext cx="1295400" cy="4540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Apply rotation copy and paste</a:t>
            </a:r>
          </a:p>
        </p:txBody>
      </p:sp>
      <p:cxnSp>
        <p:nvCxnSpPr>
          <p:cNvPr id="96" name="מחבר חץ ישר 95">
            <a:extLst>
              <a:ext uri="{FF2B5EF4-FFF2-40B4-BE49-F238E27FC236}">
                <a16:creationId xmlns:a16="http://schemas.microsoft.com/office/drawing/2014/main" id="{C9FC16D7-888A-81E0-7AD9-29FA5EFFABF3}"/>
              </a:ext>
            </a:extLst>
          </p:cNvPr>
          <p:cNvCxnSpPr>
            <a:cxnSpLocks/>
            <a:stCxn id="93" idx="2"/>
            <a:endCxn id="95" idx="0"/>
          </p:cNvCxnSpPr>
          <p:nvPr/>
        </p:nvCxnSpPr>
        <p:spPr>
          <a:xfrm>
            <a:off x="4121389" y="5213218"/>
            <a:ext cx="16353" cy="3551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7" name="מלבן 96">
            <a:extLst>
              <a:ext uri="{FF2B5EF4-FFF2-40B4-BE49-F238E27FC236}">
                <a16:creationId xmlns:a16="http://schemas.microsoft.com/office/drawing/2014/main" id="{4D3CA23E-7AA1-A7CB-54F4-C4BD43C129BC}"/>
              </a:ext>
            </a:extLst>
          </p:cNvPr>
          <p:cNvSpPr/>
          <p:nvPr/>
        </p:nvSpPr>
        <p:spPr>
          <a:xfrm>
            <a:off x="10507109" y="4500194"/>
            <a:ext cx="1295400" cy="4540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Apply rotation copy and paste</a:t>
            </a:r>
          </a:p>
        </p:txBody>
      </p:sp>
      <p:cxnSp>
        <p:nvCxnSpPr>
          <p:cNvPr id="98" name="מחבר חץ ישר 97">
            <a:extLst>
              <a:ext uri="{FF2B5EF4-FFF2-40B4-BE49-F238E27FC236}">
                <a16:creationId xmlns:a16="http://schemas.microsoft.com/office/drawing/2014/main" id="{D72AB38D-F4F4-D79C-4C7C-9F8E972695B7}"/>
              </a:ext>
            </a:extLst>
          </p:cNvPr>
          <p:cNvCxnSpPr>
            <a:cxnSpLocks/>
            <a:stCxn id="88" idx="3"/>
            <a:endCxn id="97" idx="0"/>
          </p:cNvCxnSpPr>
          <p:nvPr/>
        </p:nvCxnSpPr>
        <p:spPr>
          <a:xfrm>
            <a:off x="10586558" y="3366617"/>
            <a:ext cx="568251" cy="1133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9" name="מחבר חץ ישר 98">
            <a:extLst>
              <a:ext uri="{FF2B5EF4-FFF2-40B4-BE49-F238E27FC236}">
                <a16:creationId xmlns:a16="http://schemas.microsoft.com/office/drawing/2014/main" id="{8F6D3698-2D1C-7D74-DD7E-C0AD929DBF2A}"/>
              </a:ext>
            </a:extLst>
          </p:cNvPr>
          <p:cNvCxnSpPr>
            <a:cxnSpLocks/>
            <a:stCxn id="88" idx="2"/>
            <a:endCxn id="100" idx="0"/>
          </p:cNvCxnSpPr>
          <p:nvPr/>
        </p:nvCxnSpPr>
        <p:spPr>
          <a:xfrm>
            <a:off x="7521096" y="3560343"/>
            <a:ext cx="164904" cy="2511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0" name="מלבן 99">
            <a:extLst>
              <a:ext uri="{FF2B5EF4-FFF2-40B4-BE49-F238E27FC236}">
                <a16:creationId xmlns:a16="http://schemas.microsoft.com/office/drawing/2014/main" id="{723E67D2-0BD7-DC11-7A58-61D8CD2809B4}"/>
              </a:ext>
            </a:extLst>
          </p:cNvPr>
          <p:cNvSpPr/>
          <p:nvPr/>
        </p:nvSpPr>
        <p:spPr>
          <a:xfrm>
            <a:off x="7038300" y="3811522"/>
            <a:ext cx="1295400" cy="4597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Split into sub segments</a:t>
            </a:r>
          </a:p>
        </p:txBody>
      </p:sp>
      <p:cxnSp>
        <p:nvCxnSpPr>
          <p:cNvPr id="101" name="מחבר חץ ישר 100">
            <a:extLst>
              <a:ext uri="{FF2B5EF4-FFF2-40B4-BE49-F238E27FC236}">
                <a16:creationId xmlns:a16="http://schemas.microsoft.com/office/drawing/2014/main" id="{30D8B5B4-856B-8181-4955-3EA660667FD7}"/>
              </a:ext>
            </a:extLst>
          </p:cNvPr>
          <p:cNvCxnSpPr>
            <a:cxnSpLocks/>
            <a:stCxn id="100" idx="2"/>
            <a:endCxn id="102" idx="0"/>
          </p:cNvCxnSpPr>
          <p:nvPr/>
        </p:nvCxnSpPr>
        <p:spPr>
          <a:xfrm>
            <a:off x="7686000" y="4271262"/>
            <a:ext cx="32323" cy="3003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" name="מלבן 101">
            <a:extLst>
              <a:ext uri="{FF2B5EF4-FFF2-40B4-BE49-F238E27FC236}">
                <a16:creationId xmlns:a16="http://schemas.microsoft.com/office/drawing/2014/main" id="{49502558-E00F-86B0-2E60-7317387ABE08}"/>
              </a:ext>
            </a:extLst>
          </p:cNvPr>
          <p:cNvSpPr/>
          <p:nvPr/>
        </p:nvSpPr>
        <p:spPr>
          <a:xfrm>
            <a:off x="6377838" y="4571595"/>
            <a:ext cx="2680970" cy="4597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Find optimal bounding box using graham-scan and rotating-calipers algo</a:t>
            </a:r>
          </a:p>
        </p:txBody>
      </p:sp>
      <p:cxnSp>
        <p:nvCxnSpPr>
          <p:cNvPr id="103" name="מחבר חץ ישר 102">
            <a:extLst>
              <a:ext uri="{FF2B5EF4-FFF2-40B4-BE49-F238E27FC236}">
                <a16:creationId xmlns:a16="http://schemas.microsoft.com/office/drawing/2014/main" id="{35CE3C63-2E5C-7D1F-0566-3F4FD43149F5}"/>
              </a:ext>
            </a:extLst>
          </p:cNvPr>
          <p:cNvCxnSpPr>
            <a:cxnSpLocks/>
            <a:stCxn id="102" idx="2"/>
            <a:endCxn id="104" idx="0"/>
          </p:cNvCxnSpPr>
          <p:nvPr/>
        </p:nvCxnSpPr>
        <p:spPr>
          <a:xfrm>
            <a:off x="7718323" y="5031335"/>
            <a:ext cx="0" cy="2622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4" name="מלבן 103">
            <a:extLst>
              <a:ext uri="{FF2B5EF4-FFF2-40B4-BE49-F238E27FC236}">
                <a16:creationId xmlns:a16="http://schemas.microsoft.com/office/drawing/2014/main" id="{9B1CB4CC-D4B4-F65F-CDBD-B3AFAC742246}"/>
              </a:ext>
            </a:extLst>
          </p:cNvPr>
          <p:cNvSpPr/>
          <p:nvPr/>
        </p:nvSpPr>
        <p:spPr>
          <a:xfrm>
            <a:off x="7070623" y="5293596"/>
            <a:ext cx="1295400" cy="4597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Check for collision range</a:t>
            </a:r>
          </a:p>
        </p:txBody>
      </p:sp>
      <p:cxnSp>
        <p:nvCxnSpPr>
          <p:cNvPr id="105" name="מחבר חץ ישר 104">
            <a:extLst>
              <a:ext uri="{FF2B5EF4-FFF2-40B4-BE49-F238E27FC236}">
                <a16:creationId xmlns:a16="http://schemas.microsoft.com/office/drawing/2014/main" id="{F67B984C-12A5-8F34-3014-6FF0A15992B6}"/>
              </a:ext>
            </a:extLst>
          </p:cNvPr>
          <p:cNvCxnSpPr>
            <a:cxnSpLocks/>
            <a:stCxn id="104" idx="2"/>
            <a:endCxn id="106" idx="0"/>
          </p:cNvCxnSpPr>
          <p:nvPr/>
        </p:nvCxnSpPr>
        <p:spPr>
          <a:xfrm flipH="1">
            <a:off x="7702161" y="5753336"/>
            <a:ext cx="16162" cy="2171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6" name="מלבן 105">
            <a:extLst>
              <a:ext uri="{FF2B5EF4-FFF2-40B4-BE49-F238E27FC236}">
                <a16:creationId xmlns:a16="http://schemas.microsoft.com/office/drawing/2014/main" id="{0A7E4FA6-EE92-C154-0EFC-64451221D97F}"/>
              </a:ext>
            </a:extLst>
          </p:cNvPr>
          <p:cNvSpPr/>
          <p:nvPr/>
        </p:nvSpPr>
        <p:spPr>
          <a:xfrm>
            <a:off x="6678858" y="5970535"/>
            <a:ext cx="2046605" cy="4597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Check for fine collisions and build shape</a:t>
            </a:r>
          </a:p>
        </p:txBody>
      </p:sp>
      <p:sp>
        <p:nvSpPr>
          <p:cNvPr id="107" name="מלבן 106">
            <a:extLst>
              <a:ext uri="{FF2B5EF4-FFF2-40B4-BE49-F238E27FC236}">
                <a16:creationId xmlns:a16="http://schemas.microsoft.com/office/drawing/2014/main" id="{4C40B586-664C-6699-0D4C-97B0C14E713C}"/>
              </a:ext>
            </a:extLst>
          </p:cNvPr>
          <p:cNvSpPr/>
          <p:nvPr/>
        </p:nvSpPr>
        <p:spPr>
          <a:xfrm>
            <a:off x="6599636" y="136525"/>
            <a:ext cx="1447165" cy="8020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solidFill>
                  <a:schemeClr val="tx2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Input ring data</a:t>
            </a: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E7791891-31A9-C5F7-74FF-516F1BBC5864}"/>
              </a:ext>
            </a:extLst>
          </p:cNvPr>
          <p:cNvSpPr/>
          <p:nvPr/>
        </p:nvSpPr>
        <p:spPr>
          <a:xfrm>
            <a:off x="5749183" y="3677265"/>
            <a:ext cx="3541975" cy="21389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96C5EB6-86A9-128B-4A49-5D4D0D6CCBFB}"/>
              </a:ext>
            </a:extLst>
          </p:cNvPr>
          <p:cNvSpPr txBox="1"/>
          <p:nvPr/>
        </p:nvSpPr>
        <p:spPr>
          <a:xfrm>
            <a:off x="5742900" y="3849578"/>
            <a:ext cx="1066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Modified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collision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algo</a:t>
            </a:r>
          </a:p>
        </p:txBody>
      </p:sp>
    </p:spTree>
    <p:extLst>
      <p:ext uri="{BB962C8B-B14F-4D97-AF65-F5344CB8AC3E}">
        <p14:creationId xmlns:p14="http://schemas.microsoft.com/office/powerpoint/2010/main" val="1309785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4C8F2-880A-09D0-2132-D6E1DF18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8EA48-34A4-C29D-B235-6AA87610D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pPr algn="ctr"/>
            <a:r>
              <a:rPr lang="en-US" dirty="0"/>
              <a:t>Thank You</a:t>
            </a:r>
            <a:br>
              <a:rPr lang="en-US" dirty="0"/>
            </a:br>
            <a:r>
              <a:rPr lang="en-US" sz="1800" dirty="0" err="1"/>
              <a:t>keren</a:t>
            </a:r>
            <a:r>
              <a:rPr lang="en-US" sz="1800" dirty="0"/>
              <a:t>, </a:t>
            </a:r>
            <a:r>
              <a:rPr lang="en-US" sz="1800" dirty="0" err="1"/>
              <a:t>noam</a:t>
            </a:r>
            <a:r>
              <a:rPr lang="en-US" sz="1800" dirty="0"/>
              <a:t> and Shachar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8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4"/>
            <a:ext cx="2895600" cy="2674734"/>
          </a:xfrm>
        </p:spPr>
        <p:txBody>
          <a:bodyPr>
            <a:normAutofit/>
          </a:bodyPr>
          <a:lstStyle/>
          <a:p>
            <a:r>
              <a:rPr lang="en-US" dirty="0" err="1"/>
              <a:t>Moire</a:t>
            </a:r>
            <a:r>
              <a:rPr lang="en-US" dirty="0"/>
              <a:t> Algorithm</a:t>
            </a:r>
          </a:p>
          <a:p>
            <a:r>
              <a:rPr lang="en-US" dirty="0"/>
              <a:t>Shape Construction</a:t>
            </a:r>
          </a:p>
          <a:p>
            <a:r>
              <a:rPr lang="en-US" dirty="0"/>
              <a:t>Problems</a:t>
            </a:r>
          </a:p>
          <a:p>
            <a:r>
              <a:rPr lang="en-US" dirty="0"/>
              <a:t>Final Pipeline</a:t>
            </a:r>
          </a:p>
          <a:p>
            <a:r>
              <a:rPr lang="en-US" dirty="0"/>
              <a:t>User interface Demo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124" y="791818"/>
            <a:ext cx="4179570" cy="3377354"/>
          </a:xfrm>
        </p:spPr>
        <p:txBody>
          <a:bodyPr/>
          <a:lstStyle/>
          <a:p>
            <a:r>
              <a:rPr lang="en-US" dirty="0"/>
              <a:t>At the beginning: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7DA1ABB-D3B7-BE98-ECEC-E8F3AFF3860E}"/>
              </a:ext>
            </a:extLst>
          </p:cNvPr>
          <p:cNvSpPr txBox="1"/>
          <p:nvPr/>
        </p:nvSpPr>
        <p:spPr>
          <a:xfrm>
            <a:off x="7148052" y="1859339"/>
            <a:ext cx="41795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needed a strait forward algorithm for taking an input file – the clock graphics and producing a revealer grid and base grid.</a:t>
            </a:r>
          </a:p>
          <a:p>
            <a:endParaRPr lang="en-US" dirty="0"/>
          </a:p>
          <a:p>
            <a:r>
              <a:rPr lang="en-US" dirty="0"/>
              <a:t>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specific manufacturing methods known yet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Revealer and base should create a clear and readable clock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5256" y="115529"/>
            <a:ext cx="8908886" cy="435371"/>
          </a:xfrm>
        </p:spPr>
        <p:txBody>
          <a:bodyPr/>
          <a:lstStyle/>
          <a:p>
            <a:r>
              <a:rPr lang="en-US" dirty="0"/>
              <a:t>Results    First Iteration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תמונה 4">
            <a:extLst>
              <a:ext uri="{FF2B5EF4-FFF2-40B4-BE49-F238E27FC236}">
                <a16:creationId xmlns:a16="http://schemas.microsoft.com/office/drawing/2014/main" id="{50865819-581A-DDAA-F7B2-4AC3ADD0DD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253" y="1249516"/>
            <a:ext cx="4936296" cy="4936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6F36C9CE-99B6-AFA6-32EE-57D241AB98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549" y="1249518"/>
            <a:ext cx="4936295" cy="49362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D72AAB2-A25D-281F-64D8-FC4CA6D33C3E}"/>
              </a:ext>
            </a:extLst>
          </p:cNvPr>
          <p:cNvSpPr txBox="1"/>
          <p:nvPr/>
        </p:nvSpPr>
        <p:spPr>
          <a:xfrm>
            <a:off x="259802" y="624510"/>
            <a:ext cx="198145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Simple solution:</a:t>
            </a:r>
          </a:p>
          <a:p>
            <a:r>
              <a:rPr lang="en-US" dirty="0">
                <a:solidFill>
                  <a:schemeClr val="bg1"/>
                </a:solidFill>
              </a:rPr>
              <a:t>Raster Image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One hour ring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One minute ring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minute ring is 12 times the speed of the hour ring in order to create the required effect of a tunes clock.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Controlable</a:t>
            </a:r>
            <a:r>
              <a:rPr lang="en-US" dirty="0">
                <a:solidFill>
                  <a:schemeClr val="bg1"/>
                </a:solidFill>
              </a:rPr>
              <a:t> width for visuals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Boolean mask shape finding.</a:t>
            </a:r>
          </a:p>
        </p:txBody>
      </p: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43AAA-B22E-62AB-6150-511220EE6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8A518-25EB-318C-EF86-29F655463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5256" y="115529"/>
            <a:ext cx="8908886" cy="435371"/>
          </a:xfrm>
        </p:spPr>
        <p:txBody>
          <a:bodyPr/>
          <a:lstStyle/>
          <a:p>
            <a:r>
              <a:rPr lang="en-US" dirty="0"/>
              <a:t>Results    Second Iteration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36F015-1564-CD1B-D658-DB9E51B07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02AF226-6659-7AFD-781F-6C06FFD0ED27}"/>
              </a:ext>
            </a:extLst>
          </p:cNvPr>
          <p:cNvSpPr txBox="1"/>
          <p:nvPr/>
        </p:nvSpPr>
        <p:spPr>
          <a:xfrm>
            <a:off x="259802" y="1443841"/>
            <a:ext cx="19814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Multiple hour ring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One minute ring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we created multiple rings in the hour region to create a more focus </a:t>
            </a:r>
            <a:r>
              <a:rPr lang="en-US" dirty="0" err="1">
                <a:solidFill>
                  <a:schemeClr val="bg1"/>
                </a:solidFill>
              </a:rPr>
              <a:t>moire</a:t>
            </a:r>
            <a:r>
              <a:rPr lang="en-US" dirty="0">
                <a:solidFill>
                  <a:schemeClr val="bg1"/>
                </a:solidFill>
              </a:rPr>
              <a:t> effect across the intended number. This technique comes at a cost we will see next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42B7F7C-EFB0-A157-89C1-38E252789F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253" y="1110405"/>
            <a:ext cx="4936295" cy="493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814BE516-AE14-25C5-F013-44DB1F4679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548" y="1176773"/>
            <a:ext cx="4936295" cy="49362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1458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C42B7-E74E-C6BA-F2D6-9FEFFFEF9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BAEF760F-AD74-F922-BFB8-30976C379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9831"/>
            <a:ext cx="4112222" cy="3806906"/>
          </a:xfrm>
          <a:prstGeom prst="rect">
            <a:avLst/>
          </a:prstGeom>
        </p:spPr>
      </p:pic>
      <p:pic>
        <p:nvPicPr>
          <p:cNvPr id="7" name="תמונה 6" descr="תמונה שמכילה עיגול, שרטוט, אומנות, עיצוב&#10;&#10;התיאור נוצר באופן אוטומטי">
            <a:extLst>
              <a:ext uri="{FF2B5EF4-FFF2-40B4-BE49-F238E27FC236}">
                <a16:creationId xmlns:a16="http://schemas.microsoft.com/office/drawing/2014/main" id="{F51EE483-F154-E92D-6EE3-89847A0CA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657" y="-9832"/>
            <a:ext cx="3986348" cy="3765756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3EFAC4F6-9F93-26D6-AAF7-62EAFF916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440" y="-9832"/>
            <a:ext cx="3932560" cy="3765755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37407A7C-2CFD-B671-6004-DF93932481E7}"/>
              </a:ext>
            </a:extLst>
          </p:cNvPr>
          <p:cNvSpPr txBox="1"/>
          <p:nvPr/>
        </p:nvSpPr>
        <p:spPr>
          <a:xfrm>
            <a:off x="1759974" y="428686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ring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42A2FFA3-B870-7456-0505-C29A95DC388B}"/>
              </a:ext>
            </a:extLst>
          </p:cNvPr>
          <p:cNvSpPr txBox="1"/>
          <p:nvPr/>
        </p:nvSpPr>
        <p:spPr>
          <a:xfrm>
            <a:off x="5812457" y="428686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ring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69F68FAB-8355-6182-D515-FCDCB418BC7D}"/>
              </a:ext>
            </a:extLst>
          </p:cNvPr>
          <p:cNvSpPr txBox="1"/>
          <p:nvPr/>
        </p:nvSpPr>
        <p:spPr>
          <a:xfrm>
            <a:off x="9864940" y="428686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ring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0E234ECF-DDF6-E4A2-0BF6-75A46284D8F4}"/>
              </a:ext>
            </a:extLst>
          </p:cNvPr>
          <p:cNvSpPr txBox="1"/>
          <p:nvPr/>
        </p:nvSpPr>
        <p:spPr>
          <a:xfrm>
            <a:off x="909740" y="4766823"/>
            <a:ext cx="229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Moire</a:t>
            </a:r>
            <a:r>
              <a:rPr lang="en-US" dirty="0"/>
              <a:t> repetitions: [1]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A22E230E-3B7B-5EE1-6925-C651C8E7ADBB}"/>
              </a:ext>
            </a:extLst>
          </p:cNvPr>
          <p:cNvSpPr txBox="1"/>
          <p:nvPr/>
        </p:nvSpPr>
        <p:spPr>
          <a:xfrm>
            <a:off x="4950813" y="4656197"/>
            <a:ext cx="247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Moire</a:t>
            </a:r>
            <a:r>
              <a:rPr lang="en-US" dirty="0"/>
              <a:t> repetitions: [1,2]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D1833DEA-810F-6E3C-5CBE-DC727A4A4532}"/>
              </a:ext>
            </a:extLst>
          </p:cNvPr>
          <p:cNvSpPr txBox="1"/>
          <p:nvPr/>
        </p:nvSpPr>
        <p:spPr>
          <a:xfrm>
            <a:off x="8990702" y="4656197"/>
            <a:ext cx="283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Moire</a:t>
            </a:r>
            <a:r>
              <a:rPr lang="en-US" dirty="0"/>
              <a:t> repetitions: [1,2,3,5]</a:t>
            </a:r>
          </a:p>
        </p:txBody>
      </p: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7384C251-F122-7C9B-6CDE-6C388DAF5350}"/>
              </a:ext>
            </a:extLst>
          </p:cNvPr>
          <p:cNvCxnSpPr/>
          <p:nvPr/>
        </p:nvCxnSpPr>
        <p:spPr>
          <a:xfrm flipV="1">
            <a:off x="8888361" y="5136155"/>
            <a:ext cx="1725502" cy="782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A42D8FA8-34E2-5F18-2C81-69117406777A}"/>
              </a:ext>
            </a:extLst>
          </p:cNvPr>
          <p:cNvSpPr txBox="1"/>
          <p:nvPr/>
        </p:nvSpPr>
        <p:spPr>
          <a:xfrm>
            <a:off x="6561380" y="5915970"/>
            <a:ext cx="491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use prime numbers so artifacts don’t group </a:t>
            </a:r>
          </a:p>
        </p:txBody>
      </p:sp>
    </p:spTree>
    <p:extLst>
      <p:ext uri="{BB962C8B-B14F-4D97-AF65-F5344CB8AC3E}">
        <p14:creationId xmlns:p14="http://schemas.microsoft.com/office/powerpoint/2010/main" val="226863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512" y="199922"/>
            <a:ext cx="4179570" cy="1746865"/>
          </a:xfrm>
        </p:spPr>
        <p:txBody>
          <a:bodyPr/>
          <a:lstStyle/>
          <a:p>
            <a:r>
              <a:rPr lang="en-US" dirty="0"/>
              <a:t>Next sprint: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A748B50-BA56-896A-6DDE-6812C6FB4CA1}"/>
              </a:ext>
            </a:extLst>
          </p:cNvPr>
          <p:cNvSpPr txBox="1"/>
          <p:nvPr/>
        </p:nvSpPr>
        <p:spPr>
          <a:xfrm>
            <a:off x="6204029" y="2320413"/>
            <a:ext cx="56039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Production will be in vector format – implications: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New shape recognition and construction algorithms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are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new format allows for easy </a:t>
            </a:r>
            <a:r>
              <a:rPr lang="en-US" dirty="0" err="1">
                <a:solidFill>
                  <a:schemeClr val="bg1"/>
                </a:solidFill>
              </a:rPr>
              <a:t>protability</a:t>
            </a:r>
            <a:r>
              <a:rPr lang="en-US" dirty="0">
                <a:solidFill>
                  <a:schemeClr val="bg1"/>
                </a:solidFill>
              </a:rPr>
              <a:t> to web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and a new UI/UX is designed 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88231-5262-132B-98B1-6CD8878E2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FD41-8446-0E13-BE4B-13A0ED91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Collision and shape </a:t>
            </a:r>
            <a:r>
              <a:rPr lang="en-US" dirty="0" err="1"/>
              <a:t>recoginision</a:t>
            </a:r>
            <a:r>
              <a:rPr lang="en-US" dirty="0"/>
              <a:t>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9277E-47D3-3461-0146-5CFA2729C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r>
              <a:rPr lang="en-US" dirty="0"/>
              <a:t>The new vectorized format doesn’t allow for Boolean masks to work</a:t>
            </a:r>
          </a:p>
          <a:p>
            <a:pPr lvl="1"/>
            <a:r>
              <a:rPr lang="en-US" dirty="0"/>
              <a:t>A collision detection and logic are to be implemented</a:t>
            </a:r>
          </a:p>
          <a:p>
            <a:pPr lvl="1"/>
            <a:r>
              <a:rPr lang="en-US" dirty="0"/>
              <a:t>We use convex hull properties to filter out more probable collision and non probable collisions</a:t>
            </a:r>
          </a:p>
          <a:p>
            <a:pPr lvl="1"/>
            <a:r>
              <a:rPr lang="en-US" dirty="0"/>
              <a:t>We use in the modified algorithm techniques to find optimal bounding boxes in order to increase the number of lines filtered out</a:t>
            </a:r>
          </a:p>
          <a:p>
            <a:pPr lvl="1"/>
            <a:r>
              <a:rPr lang="en-US" dirty="0"/>
              <a:t>We use segments of the full line in order to check more locally and faster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E489F04-49B0-FD3D-F214-5D42E9948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351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4D428-4186-A25E-9904-79C24E0F2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836DD40-5B84-91E5-5F38-160EC1EA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72CF96-966C-B94F-D896-2A4B8BCAF8CE}"/>
              </a:ext>
            </a:extLst>
          </p:cNvPr>
          <p:cNvSpPr txBox="1">
            <a:spLocks/>
          </p:cNvSpPr>
          <p:nvPr/>
        </p:nvSpPr>
        <p:spPr>
          <a:xfrm>
            <a:off x="1308305" y="131096"/>
            <a:ext cx="4179570" cy="1048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Collision and shape recognition: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854435C-4DF3-3DBB-9B0E-294280D849D8}"/>
              </a:ext>
            </a:extLst>
          </p:cNvPr>
          <p:cNvSpPr txBox="1"/>
          <p:nvPr/>
        </p:nvSpPr>
        <p:spPr>
          <a:xfrm>
            <a:off x="963561" y="1582994"/>
            <a:ext cx="10494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Very costly at high resolution! Only used for the precise cutting template. Before you is a comparison of </a:t>
            </a:r>
            <a:br>
              <a:rPr lang="en-US" dirty="0"/>
            </a:br>
            <a:r>
              <a:rPr lang="en-US" dirty="0"/>
              <a:t>the old algorithm and its modified version: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69B1E452-B612-D204-C4E0-81A9C5726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24273" y="2381966"/>
            <a:ext cx="4018229" cy="4173297"/>
          </a:xfrm>
          <a:prstGeom prst="rect">
            <a:avLst/>
          </a:prstGeom>
        </p:spPr>
      </p:pic>
      <p:pic>
        <p:nvPicPr>
          <p:cNvPr id="11" name="תמונה 10" descr="תמונה שמכילה עיצוב&#10;&#10;התיאור נוצר באופן אוטומטי ברמת מהימנות בינונית">
            <a:extLst>
              <a:ext uri="{FF2B5EF4-FFF2-40B4-BE49-F238E27FC236}">
                <a16:creationId xmlns:a16="http://schemas.microsoft.com/office/drawing/2014/main" id="{6DA0E695-4F19-FC29-76E1-B316E7A29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276" y="2229325"/>
            <a:ext cx="4642537" cy="4356301"/>
          </a:xfrm>
          <a:prstGeom prst="rect">
            <a:avLst/>
          </a:prstGeom>
        </p:spPr>
      </p:pic>
      <p:sp>
        <p:nvSpPr>
          <p:cNvPr id="13" name="תיבת טקסט 2">
            <a:extLst>
              <a:ext uri="{FF2B5EF4-FFF2-40B4-BE49-F238E27FC236}">
                <a16:creationId xmlns:a16="http://schemas.microsoft.com/office/drawing/2014/main" id="{73533214-8C61-A55D-F3F7-FC27A1CC24D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476587" y="2479476"/>
            <a:ext cx="2354580" cy="39782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Old algo!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Elapsed Time:  [68.30s, 179.11s, 13.69s, 11.63s, 10.80s, 17.32s] , </a:t>
            </a:r>
            <a:r>
              <a:rPr lang="en-US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Total:  </a:t>
            </a:r>
            <a:r>
              <a:rPr lang="en-US" sz="1400" b="1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300.87s</a:t>
            </a:r>
            <a:endParaRPr lang="en-US" sz="1200" b="1" kern="100" dirty="0">
              <a:effectLst/>
              <a:highlight>
                <a:srgbClr val="FFFF00"/>
              </a:highlight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new algo!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Elapsed Time:  [33.83s, 33.94s, 15.93s, 10.27s, 6.09s, 0.74s] , </a:t>
            </a:r>
            <a:b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2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Total:  </a:t>
            </a:r>
            <a:r>
              <a:rPr lang="en-US" sz="1400" b="1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100.82s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lines checked:  old vs new (#line)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lines checked:  689 vs 425 (540)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lines checked:  482 vs 252 (45)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lines checked:   181 vs 163 (90)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lines checked:  221  vs 207 (135)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lines checked:  241 vs 152 (225)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lines checked:  99  vs</a:t>
            </a:r>
            <a:r>
              <a:rPr lang="en-US" sz="11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0 (45)</a:t>
            </a:r>
          </a:p>
        </p:txBody>
      </p:sp>
    </p:spTree>
    <p:extLst>
      <p:ext uri="{BB962C8B-B14F-4D97-AF65-F5344CB8AC3E}">
        <p14:creationId xmlns:p14="http://schemas.microsoft.com/office/powerpoint/2010/main" val="15598492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649</Words>
  <Application>Microsoft Office PowerPoint</Application>
  <PresentationFormat>מסך רחב</PresentationFormat>
  <Paragraphs>98</Paragraphs>
  <Slides>15</Slides>
  <Notes>15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1" baseType="lpstr">
      <vt:lpstr>Aptos</vt:lpstr>
      <vt:lpstr>Arial</vt:lpstr>
      <vt:lpstr>Calibri</vt:lpstr>
      <vt:lpstr>Tenorite</vt:lpstr>
      <vt:lpstr>Wingdings</vt:lpstr>
      <vt:lpstr>Custom</vt:lpstr>
      <vt:lpstr>MoIRE ALGORITHM PRESENTATION</vt:lpstr>
      <vt:lpstr>AGENDA</vt:lpstr>
      <vt:lpstr>At the beginning:</vt:lpstr>
      <vt:lpstr>Results    First Iteration</vt:lpstr>
      <vt:lpstr>Results    Second Iteration</vt:lpstr>
      <vt:lpstr>מצגת של PowerPoint‏</vt:lpstr>
      <vt:lpstr>Next sprint:</vt:lpstr>
      <vt:lpstr>Collision and shape recoginision:</vt:lpstr>
      <vt:lpstr>מצגת של PowerPoint‏</vt:lpstr>
      <vt:lpstr>Results:</vt:lpstr>
      <vt:lpstr>Is this enough?</vt:lpstr>
      <vt:lpstr>Effective Method of reducing size and INcreasing additive-grid (Revealer) construction for Site use:</vt:lpstr>
      <vt:lpstr>מצגת של PowerPoint‏</vt:lpstr>
      <vt:lpstr>מצגת של PowerPoint‏</vt:lpstr>
      <vt:lpstr>Thank You keren, noam and Shachar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Shachar Asher Cohen</dc:creator>
  <cp:lastModifiedBy>Shachar Asher Cohen</cp:lastModifiedBy>
  <cp:revision>3</cp:revision>
  <dcterms:created xsi:type="dcterms:W3CDTF">2024-10-30T16:21:17Z</dcterms:created>
  <dcterms:modified xsi:type="dcterms:W3CDTF">2024-10-30T17:42:09Z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